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922"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F8B14D-209F-4A74-BCA0-97CC291B4E53}"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l-GR"/>
        </a:p>
      </dgm:t>
    </dgm:pt>
    <dgm:pt modelId="{CFCEBE33-F049-442F-8040-3BBDB62B8E37}">
      <dgm:prSet phldrT="[Κείμενο]"/>
      <dgm:spPr/>
      <dgm:t>
        <a:bodyPr/>
        <a:lstStyle/>
        <a:p>
          <a:r>
            <a:rPr lang="el-GR" dirty="0" smtClean="0"/>
            <a:t>Βαρύτητα</a:t>
          </a:r>
        </a:p>
        <a:p>
          <a:r>
            <a:rPr lang="el-GR" dirty="0" smtClean="0"/>
            <a:t>(</a:t>
          </a:r>
          <a:r>
            <a:rPr lang="en-US" dirty="0" smtClean="0"/>
            <a:t>F)</a:t>
          </a:r>
          <a:endParaRPr lang="el-GR" dirty="0"/>
        </a:p>
      </dgm:t>
    </dgm:pt>
    <dgm:pt modelId="{C50FDF11-315D-47AF-9F37-3BB666ABDB6A}" type="parTrans" cxnId="{6FD6563B-BFA8-43BF-BD2E-EF4817D8E57D}">
      <dgm:prSet/>
      <dgm:spPr/>
      <dgm:t>
        <a:bodyPr/>
        <a:lstStyle/>
        <a:p>
          <a:endParaRPr lang="el-GR"/>
        </a:p>
      </dgm:t>
    </dgm:pt>
    <dgm:pt modelId="{4C4C00B1-9352-4C0F-A7F8-151A47488CF0}" type="sibTrans" cxnId="{6FD6563B-BFA8-43BF-BD2E-EF4817D8E57D}">
      <dgm:prSet/>
      <dgm:spPr/>
      <dgm:t>
        <a:bodyPr/>
        <a:lstStyle/>
        <a:p>
          <a:endParaRPr lang="el-GR"/>
        </a:p>
      </dgm:t>
    </dgm:pt>
    <dgm:pt modelId="{64895E39-511D-4527-93A7-D2FDE21EB2D0}">
      <dgm:prSet phldrT="[Κείμενο]"/>
      <dgm:spPr/>
      <dgm:t>
        <a:bodyPr/>
        <a:lstStyle/>
        <a:p>
          <a:r>
            <a:rPr lang="el-GR" dirty="0" smtClean="0"/>
            <a:t>Μέγεθος πλανήτη / ανθρώπου </a:t>
          </a:r>
        </a:p>
        <a:p>
          <a:r>
            <a:rPr lang="el-GR" dirty="0" smtClean="0"/>
            <a:t>(</a:t>
          </a:r>
          <a:r>
            <a:rPr lang="en-US" dirty="0" smtClean="0"/>
            <a:t>m1,m2)</a:t>
          </a:r>
          <a:endParaRPr lang="el-GR" dirty="0"/>
        </a:p>
      </dgm:t>
    </dgm:pt>
    <dgm:pt modelId="{1BBDDED7-1775-44CF-A6BA-5FF7323DFF81}" type="parTrans" cxnId="{8211EDFE-BECD-4562-A1E6-EC8267D32B40}">
      <dgm:prSet/>
      <dgm:spPr/>
      <dgm:t>
        <a:bodyPr/>
        <a:lstStyle/>
        <a:p>
          <a:endParaRPr lang="el-GR"/>
        </a:p>
      </dgm:t>
    </dgm:pt>
    <dgm:pt modelId="{3EA52CCD-5BFB-4B31-A69B-7165E91C2EC9}" type="sibTrans" cxnId="{8211EDFE-BECD-4562-A1E6-EC8267D32B40}">
      <dgm:prSet/>
      <dgm:spPr/>
      <dgm:t>
        <a:bodyPr/>
        <a:lstStyle/>
        <a:p>
          <a:endParaRPr lang="el-GR"/>
        </a:p>
      </dgm:t>
    </dgm:pt>
    <dgm:pt modelId="{5E38C4E7-57CC-42F5-B068-FC6D1385C760}">
      <dgm:prSet phldrT="[Κείμενο]"/>
      <dgm:spPr/>
      <dgm:t>
        <a:bodyPr/>
        <a:lstStyle/>
        <a:p>
          <a:r>
            <a:rPr lang="el-GR" dirty="0" smtClean="0"/>
            <a:t>Παγκόσμια σταθερά </a:t>
          </a:r>
          <a:endParaRPr lang="en-US" dirty="0" smtClean="0"/>
        </a:p>
        <a:p>
          <a:r>
            <a:rPr lang="en-US" dirty="0" smtClean="0"/>
            <a:t>(g)</a:t>
          </a:r>
          <a:endParaRPr lang="el-GR" dirty="0"/>
        </a:p>
      </dgm:t>
    </dgm:pt>
    <dgm:pt modelId="{942DE5AE-D2A0-47AC-9BD5-FD11FF513AE0}" type="parTrans" cxnId="{C36622F3-3526-4976-A163-8F59DBC28E14}">
      <dgm:prSet/>
      <dgm:spPr/>
      <dgm:t>
        <a:bodyPr/>
        <a:lstStyle/>
        <a:p>
          <a:endParaRPr lang="el-GR"/>
        </a:p>
      </dgm:t>
    </dgm:pt>
    <dgm:pt modelId="{43192CFD-CD78-42EA-A94E-B71C157A300C}" type="sibTrans" cxnId="{C36622F3-3526-4976-A163-8F59DBC28E14}">
      <dgm:prSet/>
      <dgm:spPr/>
      <dgm:t>
        <a:bodyPr/>
        <a:lstStyle/>
        <a:p>
          <a:endParaRPr lang="el-GR"/>
        </a:p>
      </dgm:t>
    </dgm:pt>
    <dgm:pt modelId="{2CE84707-AD48-4DDF-B8E3-86708E60D5B3}">
      <dgm:prSet phldrT="[Κείμενο]"/>
      <dgm:spPr/>
      <dgm:t>
        <a:bodyPr/>
        <a:lstStyle/>
        <a:p>
          <a:r>
            <a:rPr lang="el-GR" dirty="0" smtClean="0"/>
            <a:t>Απόσταση κέντρων μάζας </a:t>
          </a:r>
        </a:p>
        <a:p>
          <a:r>
            <a:rPr lang="el-GR" dirty="0" smtClean="0"/>
            <a:t>(</a:t>
          </a:r>
          <a:r>
            <a:rPr lang="en-US" dirty="0" smtClean="0"/>
            <a:t>r)</a:t>
          </a:r>
          <a:endParaRPr lang="el-GR" dirty="0"/>
        </a:p>
      </dgm:t>
    </dgm:pt>
    <dgm:pt modelId="{82D771E1-5006-47A2-B108-EF4CDC65BEF2}" type="parTrans" cxnId="{7B90C639-7307-46F9-8796-A30020F7CEE2}">
      <dgm:prSet/>
      <dgm:spPr/>
      <dgm:t>
        <a:bodyPr/>
        <a:lstStyle/>
        <a:p>
          <a:endParaRPr lang="el-GR"/>
        </a:p>
      </dgm:t>
    </dgm:pt>
    <dgm:pt modelId="{820FEBA5-8E43-469E-B266-D2D7B9B3F170}" type="sibTrans" cxnId="{7B90C639-7307-46F9-8796-A30020F7CEE2}">
      <dgm:prSet/>
      <dgm:spPr/>
      <dgm:t>
        <a:bodyPr/>
        <a:lstStyle/>
        <a:p>
          <a:endParaRPr lang="el-GR"/>
        </a:p>
      </dgm:t>
    </dgm:pt>
    <dgm:pt modelId="{3E264EF7-FAFA-4DFA-ACD2-BC26038EC6E4}" type="pres">
      <dgm:prSet presAssocID="{2EF8B14D-209F-4A74-BCA0-97CC291B4E53}" presName="cycle" presStyleCnt="0">
        <dgm:presLayoutVars>
          <dgm:chMax val="1"/>
          <dgm:dir/>
          <dgm:animLvl val="ctr"/>
          <dgm:resizeHandles val="exact"/>
        </dgm:presLayoutVars>
      </dgm:prSet>
      <dgm:spPr/>
    </dgm:pt>
    <dgm:pt modelId="{7C8F777D-3515-4ACA-A453-4AE9EBC2FBD2}" type="pres">
      <dgm:prSet presAssocID="{CFCEBE33-F049-442F-8040-3BBDB62B8E37}" presName="centerShape" presStyleLbl="node0" presStyleIdx="0" presStyleCnt="1"/>
      <dgm:spPr/>
      <dgm:t>
        <a:bodyPr/>
        <a:lstStyle/>
        <a:p>
          <a:endParaRPr lang="el-GR"/>
        </a:p>
      </dgm:t>
    </dgm:pt>
    <dgm:pt modelId="{D151F664-4224-452F-B4E4-431CF6D5588E}" type="pres">
      <dgm:prSet presAssocID="{1BBDDED7-1775-44CF-A6BA-5FF7323DFF81}" presName="parTrans" presStyleLbl="bgSibTrans2D1" presStyleIdx="0" presStyleCnt="3"/>
      <dgm:spPr/>
    </dgm:pt>
    <dgm:pt modelId="{0AD5D485-285A-4FF2-AADF-B50D8C6822CC}" type="pres">
      <dgm:prSet presAssocID="{64895E39-511D-4527-93A7-D2FDE21EB2D0}" presName="node" presStyleLbl="node1" presStyleIdx="0" presStyleCnt="3">
        <dgm:presLayoutVars>
          <dgm:bulletEnabled val="1"/>
        </dgm:presLayoutVars>
      </dgm:prSet>
      <dgm:spPr/>
      <dgm:t>
        <a:bodyPr/>
        <a:lstStyle/>
        <a:p>
          <a:endParaRPr lang="el-GR"/>
        </a:p>
      </dgm:t>
    </dgm:pt>
    <dgm:pt modelId="{43FE87B1-F2D4-4E14-BDDC-016F12AF5058}" type="pres">
      <dgm:prSet presAssocID="{942DE5AE-D2A0-47AC-9BD5-FD11FF513AE0}" presName="parTrans" presStyleLbl="bgSibTrans2D1" presStyleIdx="1" presStyleCnt="3"/>
      <dgm:spPr/>
    </dgm:pt>
    <dgm:pt modelId="{62026817-2B56-4D1D-8477-E50AA4EE2DFF}" type="pres">
      <dgm:prSet presAssocID="{5E38C4E7-57CC-42F5-B068-FC6D1385C760}" presName="node" presStyleLbl="node1" presStyleIdx="1" presStyleCnt="3">
        <dgm:presLayoutVars>
          <dgm:bulletEnabled val="1"/>
        </dgm:presLayoutVars>
      </dgm:prSet>
      <dgm:spPr/>
      <dgm:t>
        <a:bodyPr/>
        <a:lstStyle/>
        <a:p>
          <a:endParaRPr lang="el-GR"/>
        </a:p>
      </dgm:t>
    </dgm:pt>
    <dgm:pt modelId="{081EA0CB-DCBB-4FB1-B300-9E85996E1518}" type="pres">
      <dgm:prSet presAssocID="{82D771E1-5006-47A2-B108-EF4CDC65BEF2}" presName="parTrans" presStyleLbl="bgSibTrans2D1" presStyleIdx="2" presStyleCnt="3"/>
      <dgm:spPr/>
    </dgm:pt>
    <dgm:pt modelId="{5E728A52-8A61-4301-BEF0-9322A4E3F820}" type="pres">
      <dgm:prSet presAssocID="{2CE84707-AD48-4DDF-B8E3-86708E60D5B3}" presName="node" presStyleLbl="node1" presStyleIdx="2" presStyleCnt="3">
        <dgm:presLayoutVars>
          <dgm:bulletEnabled val="1"/>
        </dgm:presLayoutVars>
      </dgm:prSet>
      <dgm:spPr/>
      <dgm:t>
        <a:bodyPr/>
        <a:lstStyle/>
        <a:p>
          <a:endParaRPr lang="el-GR"/>
        </a:p>
      </dgm:t>
    </dgm:pt>
  </dgm:ptLst>
  <dgm:cxnLst>
    <dgm:cxn modelId="{7B90C639-7307-46F9-8796-A30020F7CEE2}" srcId="{CFCEBE33-F049-442F-8040-3BBDB62B8E37}" destId="{2CE84707-AD48-4DDF-B8E3-86708E60D5B3}" srcOrd="2" destOrd="0" parTransId="{82D771E1-5006-47A2-B108-EF4CDC65BEF2}" sibTransId="{820FEBA5-8E43-469E-B266-D2D7B9B3F170}"/>
    <dgm:cxn modelId="{81FE1A14-F534-43D0-937B-BF0B49CC2C61}" type="presOf" srcId="{942DE5AE-D2A0-47AC-9BD5-FD11FF513AE0}" destId="{43FE87B1-F2D4-4E14-BDDC-016F12AF5058}" srcOrd="0" destOrd="0" presId="urn:microsoft.com/office/officeart/2005/8/layout/radial4"/>
    <dgm:cxn modelId="{30A30ED2-4AF8-4D9B-B306-124C732914AA}" type="presOf" srcId="{2CE84707-AD48-4DDF-B8E3-86708E60D5B3}" destId="{5E728A52-8A61-4301-BEF0-9322A4E3F820}" srcOrd="0" destOrd="0" presId="urn:microsoft.com/office/officeart/2005/8/layout/radial4"/>
    <dgm:cxn modelId="{8211EDFE-BECD-4562-A1E6-EC8267D32B40}" srcId="{CFCEBE33-F049-442F-8040-3BBDB62B8E37}" destId="{64895E39-511D-4527-93A7-D2FDE21EB2D0}" srcOrd="0" destOrd="0" parTransId="{1BBDDED7-1775-44CF-A6BA-5FF7323DFF81}" sibTransId="{3EA52CCD-5BFB-4B31-A69B-7165E91C2EC9}"/>
    <dgm:cxn modelId="{D22F44AB-203D-4144-ABED-F06A103F0977}" type="presOf" srcId="{CFCEBE33-F049-442F-8040-3BBDB62B8E37}" destId="{7C8F777D-3515-4ACA-A453-4AE9EBC2FBD2}" srcOrd="0" destOrd="0" presId="urn:microsoft.com/office/officeart/2005/8/layout/radial4"/>
    <dgm:cxn modelId="{83B02373-7BF1-43FA-A627-7E33EB26B2F3}" type="presOf" srcId="{1BBDDED7-1775-44CF-A6BA-5FF7323DFF81}" destId="{D151F664-4224-452F-B4E4-431CF6D5588E}" srcOrd="0" destOrd="0" presId="urn:microsoft.com/office/officeart/2005/8/layout/radial4"/>
    <dgm:cxn modelId="{E4F536F6-E213-4DED-A0A9-34102C038091}" type="presOf" srcId="{82D771E1-5006-47A2-B108-EF4CDC65BEF2}" destId="{081EA0CB-DCBB-4FB1-B300-9E85996E1518}" srcOrd="0" destOrd="0" presId="urn:microsoft.com/office/officeart/2005/8/layout/radial4"/>
    <dgm:cxn modelId="{EB92B584-2BE0-4D7B-82DD-8E6C52E47EEB}" type="presOf" srcId="{2EF8B14D-209F-4A74-BCA0-97CC291B4E53}" destId="{3E264EF7-FAFA-4DFA-ACD2-BC26038EC6E4}" srcOrd="0" destOrd="0" presId="urn:microsoft.com/office/officeart/2005/8/layout/radial4"/>
    <dgm:cxn modelId="{C36622F3-3526-4976-A163-8F59DBC28E14}" srcId="{CFCEBE33-F049-442F-8040-3BBDB62B8E37}" destId="{5E38C4E7-57CC-42F5-B068-FC6D1385C760}" srcOrd="1" destOrd="0" parTransId="{942DE5AE-D2A0-47AC-9BD5-FD11FF513AE0}" sibTransId="{43192CFD-CD78-42EA-A94E-B71C157A300C}"/>
    <dgm:cxn modelId="{6FD6563B-BFA8-43BF-BD2E-EF4817D8E57D}" srcId="{2EF8B14D-209F-4A74-BCA0-97CC291B4E53}" destId="{CFCEBE33-F049-442F-8040-3BBDB62B8E37}" srcOrd="0" destOrd="0" parTransId="{C50FDF11-315D-47AF-9F37-3BB666ABDB6A}" sibTransId="{4C4C00B1-9352-4C0F-A7F8-151A47488CF0}"/>
    <dgm:cxn modelId="{6DCE8880-8C5C-4834-B195-561FF8CBA90C}" type="presOf" srcId="{64895E39-511D-4527-93A7-D2FDE21EB2D0}" destId="{0AD5D485-285A-4FF2-AADF-B50D8C6822CC}" srcOrd="0" destOrd="0" presId="urn:microsoft.com/office/officeart/2005/8/layout/radial4"/>
    <dgm:cxn modelId="{46E4ADB8-C888-496E-8069-7B922F612BEF}" type="presOf" srcId="{5E38C4E7-57CC-42F5-B068-FC6D1385C760}" destId="{62026817-2B56-4D1D-8477-E50AA4EE2DFF}" srcOrd="0" destOrd="0" presId="urn:microsoft.com/office/officeart/2005/8/layout/radial4"/>
    <dgm:cxn modelId="{4512C457-89B8-4A02-94BE-F077634BEC36}" type="presParOf" srcId="{3E264EF7-FAFA-4DFA-ACD2-BC26038EC6E4}" destId="{7C8F777D-3515-4ACA-A453-4AE9EBC2FBD2}" srcOrd="0" destOrd="0" presId="urn:microsoft.com/office/officeart/2005/8/layout/radial4"/>
    <dgm:cxn modelId="{ED76EFDC-B814-4251-96E8-4BB5F2A6130B}" type="presParOf" srcId="{3E264EF7-FAFA-4DFA-ACD2-BC26038EC6E4}" destId="{D151F664-4224-452F-B4E4-431CF6D5588E}" srcOrd="1" destOrd="0" presId="urn:microsoft.com/office/officeart/2005/8/layout/radial4"/>
    <dgm:cxn modelId="{2242D560-9169-4E24-8CF6-28DED9EC002F}" type="presParOf" srcId="{3E264EF7-FAFA-4DFA-ACD2-BC26038EC6E4}" destId="{0AD5D485-285A-4FF2-AADF-B50D8C6822CC}" srcOrd="2" destOrd="0" presId="urn:microsoft.com/office/officeart/2005/8/layout/radial4"/>
    <dgm:cxn modelId="{AB3B8507-A594-47FD-A38F-E696E414F8FD}" type="presParOf" srcId="{3E264EF7-FAFA-4DFA-ACD2-BC26038EC6E4}" destId="{43FE87B1-F2D4-4E14-BDDC-016F12AF5058}" srcOrd="3" destOrd="0" presId="urn:microsoft.com/office/officeart/2005/8/layout/radial4"/>
    <dgm:cxn modelId="{D4A9B8AB-4852-4467-8FB8-885C2A5B9E5D}" type="presParOf" srcId="{3E264EF7-FAFA-4DFA-ACD2-BC26038EC6E4}" destId="{62026817-2B56-4D1D-8477-E50AA4EE2DFF}" srcOrd="4" destOrd="0" presId="urn:microsoft.com/office/officeart/2005/8/layout/radial4"/>
    <dgm:cxn modelId="{11E50A86-7B36-48AB-BC5D-DB25006FA5DC}" type="presParOf" srcId="{3E264EF7-FAFA-4DFA-ACD2-BC26038EC6E4}" destId="{081EA0CB-DCBB-4FB1-B300-9E85996E1518}" srcOrd="5" destOrd="0" presId="urn:microsoft.com/office/officeart/2005/8/layout/radial4"/>
    <dgm:cxn modelId="{030FEE22-CB56-470B-8875-347F347C2C7B}" type="presParOf" srcId="{3E264EF7-FAFA-4DFA-ACD2-BC26038EC6E4}" destId="{5E728A52-8A61-4301-BEF0-9322A4E3F820}" srcOrd="6" destOrd="0" presId="urn:microsoft.com/office/officeart/2005/8/layout/radial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8F777D-3515-4ACA-A453-4AE9EBC2FBD2}">
      <dsp:nvSpPr>
        <dsp:cNvPr id="0" name=""/>
        <dsp:cNvSpPr/>
      </dsp:nvSpPr>
      <dsp:spPr>
        <a:xfrm>
          <a:off x="3104013" y="2480655"/>
          <a:ext cx="2083485" cy="20834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l-GR" sz="2800" kern="1200" dirty="0" smtClean="0"/>
            <a:t>Βαρύτητα</a:t>
          </a:r>
        </a:p>
        <a:p>
          <a:pPr lvl="0" algn="ctr" defTabSz="1244600">
            <a:lnSpc>
              <a:spcPct val="90000"/>
            </a:lnSpc>
            <a:spcBef>
              <a:spcPct val="0"/>
            </a:spcBef>
            <a:spcAft>
              <a:spcPct val="35000"/>
            </a:spcAft>
          </a:pPr>
          <a:r>
            <a:rPr lang="el-GR" sz="2800" kern="1200" dirty="0" smtClean="0"/>
            <a:t>(</a:t>
          </a:r>
          <a:r>
            <a:rPr lang="en-US" sz="2800" kern="1200" dirty="0" smtClean="0"/>
            <a:t>F)</a:t>
          </a:r>
          <a:endParaRPr lang="el-GR" sz="2800" kern="1200" dirty="0"/>
        </a:p>
      </dsp:txBody>
      <dsp:txXfrm>
        <a:off x="3104013" y="2480655"/>
        <a:ext cx="2083485" cy="2083485"/>
      </dsp:txXfrm>
    </dsp:sp>
    <dsp:sp modelId="{D151F664-4224-452F-B4E4-431CF6D5588E}">
      <dsp:nvSpPr>
        <dsp:cNvPr id="0" name=""/>
        <dsp:cNvSpPr/>
      </dsp:nvSpPr>
      <dsp:spPr>
        <a:xfrm rot="12900000">
          <a:off x="1765964" y="2117433"/>
          <a:ext cx="1594613" cy="593793"/>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AD5D485-285A-4FF2-AADF-B50D8C6822CC}">
      <dsp:nvSpPr>
        <dsp:cNvPr id="0" name=""/>
        <dsp:cNvSpPr/>
      </dsp:nvSpPr>
      <dsp:spPr>
        <a:xfrm>
          <a:off x="920500" y="1165289"/>
          <a:ext cx="1979311" cy="158344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l-GR" sz="2200" kern="1200" dirty="0" smtClean="0"/>
            <a:t>Μέγεθος πλανήτη / ανθρώπου </a:t>
          </a:r>
        </a:p>
        <a:p>
          <a:pPr lvl="0" algn="ctr" defTabSz="977900">
            <a:lnSpc>
              <a:spcPct val="90000"/>
            </a:lnSpc>
            <a:spcBef>
              <a:spcPct val="0"/>
            </a:spcBef>
            <a:spcAft>
              <a:spcPct val="35000"/>
            </a:spcAft>
          </a:pPr>
          <a:r>
            <a:rPr lang="el-GR" sz="2200" kern="1200" dirty="0" smtClean="0"/>
            <a:t>(</a:t>
          </a:r>
          <a:r>
            <a:rPr lang="en-US" sz="2200" kern="1200" dirty="0" smtClean="0"/>
            <a:t>m1,m2)</a:t>
          </a:r>
          <a:endParaRPr lang="el-GR" sz="2200" kern="1200" dirty="0"/>
        </a:p>
      </dsp:txBody>
      <dsp:txXfrm>
        <a:off x="920500" y="1165289"/>
        <a:ext cx="1979311" cy="1583449"/>
      </dsp:txXfrm>
    </dsp:sp>
    <dsp:sp modelId="{43FE87B1-F2D4-4E14-BDDC-016F12AF5058}">
      <dsp:nvSpPr>
        <dsp:cNvPr id="0" name=""/>
        <dsp:cNvSpPr/>
      </dsp:nvSpPr>
      <dsp:spPr>
        <a:xfrm rot="16200000">
          <a:off x="3348449" y="1293643"/>
          <a:ext cx="1594613" cy="593793"/>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026817-2B56-4D1D-8477-E50AA4EE2DFF}">
      <dsp:nvSpPr>
        <dsp:cNvPr id="0" name=""/>
        <dsp:cNvSpPr/>
      </dsp:nvSpPr>
      <dsp:spPr>
        <a:xfrm>
          <a:off x="3156100" y="1509"/>
          <a:ext cx="1979311" cy="158344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l-GR" sz="2200" kern="1200" dirty="0" smtClean="0"/>
            <a:t>Παγκόσμια σταθερά </a:t>
          </a:r>
          <a:endParaRPr lang="en-US" sz="2200" kern="1200" dirty="0" smtClean="0"/>
        </a:p>
        <a:p>
          <a:pPr lvl="0" algn="ctr" defTabSz="977900">
            <a:lnSpc>
              <a:spcPct val="90000"/>
            </a:lnSpc>
            <a:spcBef>
              <a:spcPct val="0"/>
            </a:spcBef>
            <a:spcAft>
              <a:spcPct val="35000"/>
            </a:spcAft>
          </a:pPr>
          <a:r>
            <a:rPr lang="en-US" sz="2200" kern="1200" dirty="0" smtClean="0"/>
            <a:t>(g)</a:t>
          </a:r>
          <a:endParaRPr lang="el-GR" sz="2200" kern="1200" dirty="0"/>
        </a:p>
      </dsp:txBody>
      <dsp:txXfrm>
        <a:off x="3156100" y="1509"/>
        <a:ext cx="1979311" cy="1583449"/>
      </dsp:txXfrm>
    </dsp:sp>
    <dsp:sp modelId="{081EA0CB-DCBB-4FB1-B300-9E85996E1518}">
      <dsp:nvSpPr>
        <dsp:cNvPr id="0" name=""/>
        <dsp:cNvSpPr/>
      </dsp:nvSpPr>
      <dsp:spPr>
        <a:xfrm rot="19500000">
          <a:off x="4930934" y="2117433"/>
          <a:ext cx="1594613" cy="59379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728A52-8A61-4301-BEF0-9322A4E3F820}">
      <dsp:nvSpPr>
        <dsp:cNvPr id="0" name=""/>
        <dsp:cNvSpPr/>
      </dsp:nvSpPr>
      <dsp:spPr>
        <a:xfrm>
          <a:off x="5391701" y="1165289"/>
          <a:ext cx="1979311" cy="158344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l-GR" sz="2200" kern="1200" dirty="0" smtClean="0"/>
            <a:t>Απόσταση κέντρων μάζας </a:t>
          </a:r>
        </a:p>
        <a:p>
          <a:pPr lvl="0" algn="ctr" defTabSz="977900">
            <a:lnSpc>
              <a:spcPct val="90000"/>
            </a:lnSpc>
            <a:spcBef>
              <a:spcPct val="0"/>
            </a:spcBef>
            <a:spcAft>
              <a:spcPct val="35000"/>
            </a:spcAft>
          </a:pPr>
          <a:r>
            <a:rPr lang="el-GR" sz="2200" kern="1200" dirty="0" smtClean="0"/>
            <a:t>(</a:t>
          </a:r>
          <a:r>
            <a:rPr lang="en-US" sz="2200" kern="1200" dirty="0" smtClean="0"/>
            <a:t>r)</a:t>
          </a:r>
          <a:endParaRPr lang="el-GR" sz="2200" kern="1200" dirty="0"/>
        </a:p>
      </dsp:txBody>
      <dsp:txXfrm>
        <a:off x="5391701" y="1165289"/>
        <a:ext cx="1979311" cy="158344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παξβωξηγξςηφ</a:t>
            </a:r>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l-GR" smtClean="0"/>
              <a:t>Παιδαγωγικό Τμήμα Δημοτικής Εκπαίδευσης</a:t>
            </a:r>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4098B1-F7CC-4A94-8CA0-316CE3651ED1}" type="slidenum">
              <a:rPr lang="el-GR" smtClean="0"/>
              <a:pPr/>
              <a:t>‹#›</a:t>
            </a:fld>
            <a:endParaRPr lang="el-GR"/>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l-GR" smtClean="0"/>
              <a:t>παξβωξηγξςηφ</a:t>
            </a: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l-GR" smtClean="0"/>
              <a:t>Παιδαγωγικό Τμήμα Δημοτικής Εκπαίδευσης</a:t>
            </a:r>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786BAC-6652-451B-8B1F-73DCD6ABB5F4}" type="slidenum">
              <a:rPr lang="el-GR" smtClean="0"/>
              <a:pPr/>
              <a:t>‹#›</a:t>
            </a:fld>
            <a:endParaRPr lang="el-GR"/>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D0786BAC-6652-451B-8B1F-73DCD6ABB5F4}" type="slidenum">
              <a:rPr lang="el-GR" smtClean="0"/>
              <a:pPr/>
              <a:t>1</a:t>
            </a:fld>
            <a:endParaRPr lang="el-GR"/>
          </a:p>
        </p:txBody>
      </p:sp>
      <p:sp>
        <p:nvSpPr>
          <p:cNvPr id="5" name="4 - Θέση κεφαλίδας"/>
          <p:cNvSpPr>
            <a:spLocks noGrp="1"/>
          </p:cNvSpPr>
          <p:nvPr>
            <p:ph type="hdr" sz="quarter" idx="11"/>
          </p:nvPr>
        </p:nvSpPr>
        <p:spPr/>
        <p:txBody>
          <a:bodyPr/>
          <a:lstStyle/>
          <a:p>
            <a:r>
              <a:rPr lang="el-GR" smtClean="0"/>
              <a:t>παξβωξηγξςηφ</a:t>
            </a:r>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κεφαλίδας"/>
          <p:cNvSpPr>
            <a:spLocks noGrp="1"/>
          </p:cNvSpPr>
          <p:nvPr>
            <p:ph type="hdr" sz="quarter" idx="10"/>
          </p:nvPr>
        </p:nvSpPr>
        <p:spPr/>
        <p:txBody>
          <a:bodyPr/>
          <a:lstStyle/>
          <a:p>
            <a:r>
              <a:rPr lang="el-GR" smtClean="0"/>
              <a:t>παξβωξηγξςηφ</a:t>
            </a:r>
            <a:endParaRPr lang="el-GR"/>
          </a:p>
        </p:txBody>
      </p:sp>
      <p:sp>
        <p:nvSpPr>
          <p:cNvPr id="6" name="5 - Θέση αριθμού διαφάνειας"/>
          <p:cNvSpPr>
            <a:spLocks noGrp="1"/>
          </p:cNvSpPr>
          <p:nvPr>
            <p:ph type="sldNum" sz="quarter" idx="12"/>
          </p:nvPr>
        </p:nvSpPr>
        <p:spPr/>
        <p:txBody>
          <a:bodyPr/>
          <a:lstStyle/>
          <a:p>
            <a:fld id="{D0786BAC-6652-451B-8B1F-73DCD6ABB5F4}" type="slidenum">
              <a:rPr lang="el-GR" smtClean="0"/>
              <a:pPr/>
              <a:t>4</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endParaRPr lang="el-GR"/>
          </a:p>
        </p:txBody>
      </p:sp>
      <p:sp>
        <p:nvSpPr>
          <p:cNvPr id="5" name="4 - Θέση υποσέλιδου"/>
          <p:cNvSpPr>
            <a:spLocks noGrp="1"/>
          </p:cNvSpPr>
          <p:nvPr>
            <p:ph type="ftr" sz="quarter" idx="11"/>
          </p:nvPr>
        </p:nvSpPr>
        <p:spPr/>
        <p:txBody>
          <a:bodyPr/>
          <a:lstStyle/>
          <a:p>
            <a:r>
              <a:rPr lang="el-GR" smtClean="0"/>
              <a:t>Η ΒΑΡΥΤΗΤΑ</a:t>
            </a:r>
            <a:endParaRPr lang="el-GR"/>
          </a:p>
        </p:txBody>
      </p:sp>
      <p:sp>
        <p:nvSpPr>
          <p:cNvPr id="6" name="5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endParaRPr lang="el-GR"/>
          </a:p>
        </p:txBody>
      </p:sp>
      <p:sp>
        <p:nvSpPr>
          <p:cNvPr id="8" name="7 - Θέση υποσέλιδου"/>
          <p:cNvSpPr>
            <a:spLocks noGrp="1"/>
          </p:cNvSpPr>
          <p:nvPr>
            <p:ph type="ftr" sz="quarter" idx="11"/>
          </p:nvPr>
        </p:nvSpPr>
        <p:spPr/>
        <p:txBody>
          <a:bodyPr/>
          <a:lstStyle/>
          <a:p>
            <a:r>
              <a:rPr lang="el-GR" smtClean="0"/>
              <a:t>Η ΒΑΡΥΤΗΤΑ</a:t>
            </a:r>
            <a:endParaRPr lang="el-GR"/>
          </a:p>
        </p:txBody>
      </p:sp>
      <p:sp>
        <p:nvSpPr>
          <p:cNvPr id="9" name="8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endParaRPr lang="el-GR"/>
          </a:p>
        </p:txBody>
      </p:sp>
      <p:sp>
        <p:nvSpPr>
          <p:cNvPr id="4" name="3 - Θέση υποσέλιδου"/>
          <p:cNvSpPr>
            <a:spLocks noGrp="1"/>
          </p:cNvSpPr>
          <p:nvPr>
            <p:ph type="ftr" sz="quarter" idx="11"/>
          </p:nvPr>
        </p:nvSpPr>
        <p:spPr/>
        <p:txBody>
          <a:bodyPr/>
          <a:lstStyle/>
          <a:p>
            <a:r>
              <a:rPr lang="el-GR" smtClean="0"/>
              <a:t>Η ΒΑΡΥΤΗΤΑ</a:t>
            </a:r>
            <a:endParaRPr lang="el-GR"/>
          </a:p>
        </p:txBody>
      </p:sp>
      <p:sp>
        <p:nvSpPr>
          <p:cNvPr id="5" name="4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endParaRPr lang="el-GR"/>
          </a:p>
        </p:txBody>
      </p:sp>
      <p:sp>
        <p:nvSpPr>
          <p:cNvPr id="3" name="2 - Θέση υποσέλιδου"/>
          <p:cNvSpPr>
            <a:spLocks noGrp="1"/>
          </p:cNvSpPr>
          <p:nvPr>
            <p:ph type="ftr" sz="quarter" idx="11"/>
          </p:nvPr>
        </p:nvSpPr>
        <p:spPr/>
        <p:txBody>
          <a:bodyPr/>
          <a:lstStyle/>
          <a:p>
            <a:r>
              <a:rPr lang="el-GR" smtClean="0"/>
              <a:t>Η ΒΑΡΥΤΗΤΑ</a:t>
            </a:r>
            <a:endParaRPr lang="el-GR"/>
          </a:p>
        </p:txBody>
      </p:sp>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endParaRPr lang="el-GR"/>
          </a:p>
        </p:txBody>
      </p:sp>
      <p:sp>
        <p:nvSpPr>
          <p:cNvPr id="6" name="5 - Θέση υποσέλιδου"/>
          <p:cNvSpPr>
            <a:spLocks noGrp="1"/>
          </p:cNvSpPr>
          <p:nvPr>
            <p:ph type="ftr" sz="quarter" idx="11"/>
          </p:nvPr>
        </p:nvSpPr>
        <p:spPr/>
        <p:txBody>
          <a:bodyPr/>
          <a:lstStyle/>
          <a:p>
            <a:r>
              <a:rPr lang="el-GR" smtClean="0"/>
              <a:t>Η ΒΑΡΥΤΗΤΑ</a:t>
            </a:r>
            <a:endParaRPr lang="el-GR"/>
          </a:p>
        </p:txBody>
      </p:sp>
      <p:sp>
        <p:nvSpPr>
          <p:cNvPr id="7" name="6 - Θέση αριθμού διαφάνειας"/>
          <p:cNvSpPr>
            <a:spLocks noGrp="1"/>
          </p:cNvSpPr>
          <p:nvPr>
            <p:ph type="sldNum" sz="quarter" idx="12"/>
          </p:nvPr>
        </p:nvSpPr>
        <p:spPr/>
        <p:txBody>
          <a:bodyPr/>
          <a:lstStyle/>
          <a:p>
            <a:fld id="{BCB75EF2-9613-44C5-93E3-1E875544F7F7}" type="slidenum">
              <a:rPr lang="el-GR" smtClean="0"/>
              <a:pPr/>
              <a:t>‹#›</a:t>
            </a:fld>
            <a:endParaRPr lang="el-GR"/>
          </a:p>
        </p:txBody>
      </p:sp>
    </p:spTree>
  </p:cSld>
  <p:clrMapOvr>
    <a:masterClrMapping/>
  </p:clrMapOvr>
  <p:transition spd="med" advClick="0" advTm="4000">
    <p:pull dir="d"/>
    <p:sndAc>
      <p:stSnd>
        <p:snd r:embed="rId1" name="click.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alpha val="0"/>
          </a:schemeClr>
        </a:solid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ΒΑΡΥΤΗΤΑ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B75EF2-9613-44C5-93E3-1E875544F7F7}"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4000">
    <p:pull dir="d"/>
    <p:sndAc>
      <p:stSnd>
        <p:snd r:embed="rId13" name="click.wav"/>
      </p:stSnd>
    </p:sndAc>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s://el.wikipedia.org/wiki/%CE%A6%CF%85%CF%83%CE%B9%CE%BA%CE%AE"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hyperlink" Target="https://el.wikipedia.org/wiki/%CE%9C%CE%AC%CE%B6%CE%B1"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s://el.wikipedia.org/wiki/1687" TargetMode="External"/><Relationship Id="rId7"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s://el.wikipedia.org/wiki/%CE%A0%CE%B1%CF%81%CE%AC%CE%B4%CE%BF%CE%BE%CE%BF_%CF%84%CE%BF%CF%85_%CE%9C%CF%80%CE%AD%CE%BD%CF%84%CE%BB%CE%B5%CF%8A" TargetMode="External"/><Relationship Id="rId5" Type="http://schemas.openxmlformats.org/officeDocument/2006/relationships/hyperlink" Target="https://el.wikipedia.org/wiki/Philosophiae_Naturalis_Principia_Mathematica" TargetMode="External"/><Relationship Id="rId4" Type="http://schemas.openxmlformats.org/officeDocument/2006/relationships/hyperlink" Target="https://el.wikipedia.org/wiki/%CE%99%CF%83%CE%B1%CE%AC%CE%BA_%CE%9D%CE%B5%CF%8D%CF%84%CF%89%CE%BD" TargetMode="Externa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audio" Target="../media/audio1.wav"/><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2.jpeg"/><Relationship Id="rId4" Type="http://schemas.openxmlformats.org/officeDocument/2006/relationships/diagramData" Target="../diagrams/data1.xm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484784"/>
          </a:xfrm>
          <a:solidFill>
            <a:schemeClr val="tx1"/>
          </a:solidFill>
          <a:ln>
            <a:solidFill>
              <a:schemeClr val="bg1"/>
            </a:solidFill>
          </a:ln>
        </p:spPr>
        <p:txBody>
          <a:bodyPr>
            <a:normAutofit fontScale="90000"/>
          </a:bodyPr>
          <a:lstStyle/>
          <a:p>
            <a:r>
              <a:rPr lang="el-GR" sz="2000" i="1" dirty="0" smtClean="0">
                <a:solidFill>
                  <a:schemeClr val="bg1"/>
                </a:solidFill>
              </a:rPr>
              <a:t>Παιδαγωγικό Τμήμα Δημοτικής Εκπαίδευσης</a:t>
            </a:r>
            <a:r>
              <a:rPr lang="el-GR" sz="3200" i="1" dirty="0" smtClean="0">
                <a:solidFill>
                  <a:schemeClr val="bg1"/>
                </a:solidFill>
              </a:rPr>
              <a:t> </a:t>
            </a:r>
            <a:br>
              <a:rPr lang="el-GR" sz="3200" i="1" dirty="0" smtClean="0">
                <a:solidFill>
                  <a:schemeClr val="bg1"/>
                </a:solidFill>
              </a:rPr>
            </a:br>
            <a:r>
              <a:rPr lang="el-GR" sz="3200" dirty="0" smtClean="0">
                <a:solidFill>
                  <a:schemeClr val="bg1"/>
                </a:solidFill>
              </a:rPr>
              <a:t>Πληροφορική </a:t>
            </a:r>
            <a:r>
              <a:rPr lang="el-GR" sz="3200" dirty="0">
                <a:solidFill>
                  <a:schemeClr val="bg1"/>
                </a:solidFill>
              </a:rPr>
              <a:t>και Νέες </a:t>
            </a:r>
            <a:br>
              <a:rPr lang="el-GR" sz="3200" dirty="0">
                <a:solidFill>
                  <a:schemeClr val="bg1"/>
                </a:solidFill>
              </a:rPr>
            </a:br>
            <a:r>
              <a:rPr lang="el-GR" sz="3200" dirty="0">
                <a:solidFill>
                  <a:schemeClr val="bg1"/>
                </a:solidFill>
              </a:rPr>
              <a:t>Τεχνολογίες στην Εκπαίδευση </a:t>
            </a:r>
            <a:r>
              <a:rPr lang="el-GR" sz="3200" dirty="0"/>
              <a:t/>
            </a:r>
            <a:br>
              <a:rPr lang="el-GR" sz="3200" dirty="0"/>
            </a:br>
            <a:endParaRPr lang="el-GR" sz="3200" dirty="0"/>
          </a:p>
        </p:txBody>
      </p:sp>
      <p:sp>
        <p:nvSpPr>
          <p:cNvPr id="3" name="2 - Υπότιτλος"/>
          <p:cNvSpPr>
            <a:spLocks noGrp="1"/>
          </p:cNvSpPr>
          <p:nvPr>
            <p:ph type="subTitle" idx="1"/>
          </p:nvPr>
        </p:nvSpPr>
        <p:spPr>
          <a:xfrm>
            <a:off x="1371600" y="3140968"/>
            <a:ext cx="6400800" cy="2497832"/>
          </a:xfrm>
        </p:spPr>
        <p:txBody>
          <a:bodyPr/>
          <a:lstStyle/>
          <a:p>
            <a:r>
              <a:rPr lang="el-GR" dirty="0" smtClean="0"/>
              <a:t>Η ΒΑΡΥΤΗΤΑ</a:t>
            </a:r>
          </a:p>
          <a:p>
            <a:r>
              <a:rPr lang="el-GR" dirty="0" smtClean="0"/>
              <a:t>ΜΠΙΣΙΡΙΤΣΑ ΚΩΝΣΤΑΝΤΙΝΑ</a:t>
            </a:r>
          </a:p>
          <a:p>
            <a:r>
              <a:rPr lang="el-GR" dirty="0" smtClean="0"/>
              <a:t>ΑΕΜ 4485</a:t>
            </a:r>
            <a:endParaRPr lang="el-GR" dirty="0"/>
          </a:p>
        </p:txBody>
      </p:sp>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1</a:t>
            </a:fld>
            <a:endParaRPr lang="el-GR"/>
          </a:p>
        </p:txBody>
      </p:sp>
      <p:sp>
        <p:nvSpPr>
          <p:cNvPr id="5" name="4 - Θέση υποσέλιδου"/>
          <p:cNvSpPr>
            <a:spLocks noGrp="1"/>
          </p:cNvSpPr>
          <p:nvPr>
            <p:ph type="ftr" sz="quarter" idx="11"/>
          </p:nvPr>
        </p:nvSpPr>
        <p:spPr/>
        <p:txBody>
          <a:bodyPr/>
          <a:lstStyle/>
          <a:p>
            <a:r>
              <a:rPr lang="el-GR" dirty="0" smtClean="0"/>
              <a:t>&lt;&lt;Η βαρύτητα&gt;&gt;</a:t>
            </a:r>
            <a:endParaRPr lang="el-GR" dirty="0"/>
          </a:p>
        </p:txBody>
      </p:sp>
      <p:sp>
        <p:nvSpPr>
          <p:cNvPr id="17412" name="AutoShape 4" descr="Αποτέλεσμα εικόνας για νευτωνα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7414" name="AutoShape 6" descr="Αποτέλεσμα εικόνας για νευτωνα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7416" name="AutoShape 8" descr="Αποτέλεσμα εικόνας για νευτωνα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7418" name="AutoShape 10" descr="Αποτέλεσμα εικόνας για παιδαγωγικο φλωρινα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7420" name="AutoShape 12" descr="Αποτέλεσμα εικόνας για παιδαγωγικο φλωρινας"/>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7422" name="AutoShape 14" descr="Αποτέλεσμα εικόνας για παιδαγωγικο φλωρινας"/>
          <p:cNvSpPr>
            <a:spLocks noChangeAspect="1" noChangeArrowheads="1"/>
          </p:cNvSpPr>
          <p:nvPr/>
        </p:nvSpPr>
        <p:spPr bwMode="auto">
          <a:xfrm>
            <a:off x="251520" y="332656"/>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7425" name="Picture 17"/>
          <p:cNvPicPr>
            <a:picLocks noChangeAspect="1" noChangeArrowheads="1"/>
          </p:cNvPicPr>
          <p:nvPr/>
        </p:nvPicPr>
        <p:blipFill>
          <a:blip r:embed="rId4" cstate="print"/>
          <a:srcRect/>
          <a:stretch>
            <a:fillRect/>
          </a:stretch>
        </p:blipFill>
        <p:spPr bwMode="auto">
          <a:xfrm>
            <a:off x="0" y="5805264"/>
            <a:ext cx="2051720" cy="1052736"/>
          </a:xfrm>
          <a:prstGeom prst="rect">
            <a:avLst/>
          </a:prstGeom>
          <a:noFill/>
          <a:ln w="9525">
            <a:noFill/>
            <a:miter lim="800000"/>
            <a:headEnd/>
            <a:tailEnd/>
          </a:ln>
        </p:spPr>
      </p:pic>
      <p:pic>
        <p:nvPicPr>
          <p:cNvPr id="17426" name="Picture 18"/>
          <p:cNvPicPr>
            <a:picLocks noChangeAspect="1" noChangeArrowheads="1"/>
          </p:cNvPicPr>
          <p:nvPr/>
        </p:nvPicPr>
        <p:blipFill>
          <a:blip r:embed="rId5" cstate="print"/>
          <a:srcRect/>
          <a:stretch>
            <a:fillRect/>
          </a:stretch>
        </p:blipFill>
        <p:spPr bwMode="auto">
          <a:xfrm>
            <a:off x="0" y="0"/>
            <a:ext cx="1800000" cy="1340768"/>
          </a:xfrm>
          <a:prstGeom prst="rect">
            <a:avLst/>
          </a:prstGeom>
          <a:noFill/>
          <a:ln w="9525">
            <a:noFill/>
            <a:miter lim="800000"/>
            <a:headEnd/>
            <a:tailEnd/>
          </a:ln>
        </p:spPr>
      </p:pic>
    </p:spTree>
  </p:cSld>
  <p:clrMapOvr>
    <a:masterClrMapping/>
  </p:clrMapOvr>
  <p:transition spd="med" advClick="0" advTm="4000">
    <p:pull dir="d"/>
    <p:sndAc>
      <p:stSnd>
        <p:snd r:embed="rId3" name="click.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2000" i="1" dirty="0" smtClean="0">
                <a:solidFill>
                  <a:schemeClr val="bg1"/>
                </a:solidFill>
              </a:rPr>
              <a:t>Παιδαγωγικό Τμήμα Δημοτικής Εκπαίδευσης</a:t>
            </a:r>
            <a:br>
              <a:rPr lang="el-GR" sz="2000" i="1" dirty="0" smtClean="0">
                <a:solidFill>
                  <a:schemeClr val="bg1"/>
                </a:solidFill>
              </a:rPr>
            </a:br>
            <a:r>
              <a:rPr lang="el-GR" sz="2000" i="1" dirty="0" smtClean="0">
                <a:solidFill>
                  <a:schemeClr val="bg1"/>
                </a:solidFill>
              </a:rPr>
              <a:t> </a:t>
            </a:r>
            <a:r>
              <a:rPr lang="el-GR" sz="3200" dirty="0" smtClean="0">
                <a:solidFill>
                  <a:schemeClr val="bg1"/>
                </a:solidFill>
              </a:rPr>
              <a:t>Η ΒΑΡΥΤΗΤΑ</a:t>
            </a:r>
            <a:endParaRPr lang="el-GR" sz="3200" dirty="0">
              <a:solidFill>
                <a:schemeClr val="bg1"/>
              </a:solidFill>
            </a:endParaRPr>
          </a:p>
        </p:txBody>
      </p:sp>
      <p:sp>
        <p:nvSpPr>
          <p:cNvPr id="3" name="2 - Θέση περιεχομένου"/>
          <p:cNvSpPr>
            <a:spLocks noGrp="1"/>
          </p:cNvSpPr>
          <p:nvPr>
            <p:ph idx="1"/>
          </p:nvPr>
        </p:nvSpPr>
        <p:spPr/>
        <p:txBody>
          <a:bodyPr>
            <a:normAutofit/>
          </a:bodyPr>
          <a:lstStyle/>
          <a:p>
            <a:r>
              <a:rPr lang="el-GR" sz="2500" dirty="0" smtClean="0"/>
              <a:t>Στη </a:t>
            </a:r>
            <a:r>
              <a:rPr lang="el-GR" sz="2500" dirty="0" smtClean="0">
                <a:hlinkClick r:id="rId3" tooltip="Φυσική"/>
              </a:rPr>
              <a:t>φυσική</a:t>
            </a:r>
            <a:r>
              <a:rPr lang="el-GR" sz="2500" dirty="0" smtClean="0"/>
              <a:t>, </a:t>
            </a:r>
            <a:r>
              <a:rPr lang="el-GR" sz="2500" b="1" dirty="0" smtClean="0"/>
              <a:t>βαρύτητα</a:t>
            </a:r>
            <a:r>
              <a:rPr lang="el-GR" sz="2500" dirty="0" smtClean="0"/>
              <a:t> ονομάζεται η ιδιότητα των υλικών σωμάτων να έλκουν και να έλκονται αμοιβαία με άλλα υλικά σώματα. Τα </a:t>
            </a:r>
            <a:r>
              <a:rPr lang="el-GR" sz="2500" dirty="0" err="1" smtClean="0"/>
              <a:t>ελκόμενα</a:t>
            </a:r>
            <a:r>
              <a:rPr lang="el-GR" sz="2500"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sz="2500" dirty="0" smtClean="0">
                <a:hlinkClick r:id="rId4" tooltip="Μάζα"/>
              </a:rPr>
              <a:t>μάζα</a:t>
            </a:r>
            <a:r>
              <a:rPr lang="el-GR" sz="2500" dirty="0" smtClean="0"/>
              <a:t> του σώματος. Η δύναμη έλξης, που ονομάζεται </a:t>
            </a:r>
            <a:r>
              <a:rPr lang="el-GR" sz="2500" b="1" dirty="0" smtClean="0"/>
              <a:t>βάρος</a:t>
            </a:r>
            <a:r>
              <a:rPr lang="el-GR" sz="2500" dirty="0" smtClean="0"/>
              <a:t>, είναι μεγαλύτερη όταν τα σώματα είναι πλησιέστερα ή όταν έχουν μεγαλύτερη μάζα.</a:t>
            </a:r>
            <a:endParaRPr lang="el-GR" sz="2500" dirty="0"/>
          </a:p>
        </p:txBody>
      </p:sp>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2</a:t>
            </a:fld>
            <a:endParaRPr lang="el-GR"/>
          </a:p>
        </p:txBody>
      </p:sp>
      <p:sp>
        <p:nvSpPr>
          <p:cNvPr id="5" name="4 - Θέση υποσέλιδου"/>
          <p:cNvSpPr>
            <a:spLocks noGrp="1"/>
          </p:cNvSpPr>
          <p:nvPr>
            <p:ph type="ftr" sz="quarter" idx="11"/>
          </p:nvPr>
        </p:nvSpPr>
        <p:spPr/>
        <p:txBody>
          <a:bodyPr/>
          <a:lstStyle/>
          <a:p>
            <a:r>
              <a:rPr lang="el-GR" dirty="0" smtClean="0"/>
              <a:t>&lt;&lt;Η βαρύτητα&gt;&gt;</a:t>
            </a:r>
            <a:endParaRPr lang="el-GR" dirty="0"/>
          </a:p>
        </p:txBody>
      </p:sp>
      <p:pic>
        <p:nvPicPr>
          <p:cNvPr id="7" name="Picture 17"/>
          <p:cNvPicPr>
            <a:picLocks noChangeAspect="1" noChangeArrowheads="1"/>
          </p:cNvPicPr>
          <p:nvPr/>
        </p:nvPicPr>
        <p:blipFill>
          <a:blip r:embed="rId5" cstate="print"/>
          <a:srcRect/>
          <a:stretch>
            <a:fillRect/>
          </a:stretch>
        </p:blipFill>
        <p:spPr bwMode="auto">
          <a:xfrm>
            <a:off x="0" y="5805264"/>
            <a:ext cx="2051720" cy="1052736"/>
          </a:xfrm>
          <a:prstGeom prst="rect">
            <a:avLst/>
          </a:prstGeom>
          <a:noFill/>
          <a:ln w="9525">
            <a:noFill/>
            <a:miter lim="800000"/>
            <a:headEnd/>
            <a:tailEnd/>
          </a:ln>
        </p:spPr>
      </p:pic>
      <p:pic>
        <p:nvPicPr>
          <p:cNvPr id="15361" name="Picture 1"/>
          <p:cNvPicPr>
            <a:picLocks noChangeAspect="1" noChangeArrowheads="1"/>
          </p:cNvPicPr>
          <p:nvPr/>
        </p:nvPicPr>
        <p:blipFill>
          <a:blip r:embed="rId6" cstate="print"/>
          <a:srcRect/>
          <a:stretch>
            <a:fillRect/>
          </a:stretch>
        </p:blipFill>
        <p:spPr bwMode="auto">
          <a:xfrm>
            <a:off x="0" y="0"/>
            <a:ext cx="1800000" cy="1412776"/>
          </a:xfrm>
          <a:prstGeom prst="rect">
            <a:avLst/>
          </a:prstGeom>
          <a:noFill/>
          <a:ln w="9525">
            <a:noFill/>
            <a:miter lim="800000"/>
            <a:headEnd/>
            <a:tailEnd/>
          </a:ln>
        </p:spPr>
      </p:pic>
    </p:spTree>
  </p:cSld>
  <p:clrMapOvr>
    <a:masterClrMapping/>
  </p:clrMapOvr>
  <p:transition spd="med" advClick="0" advTm="4000">
    <p:pull dir="d"/>
    <p:sndAc>
      <p:stSnd>
        <p:snd r:embed="rId2" name="click.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2000" i="1" dirty="0" smtClean="0">
                <a:solidFill>
                  <a:schemeClr val="bg1"/>
                </a:solidFill>
              </a:rPr>
              <a:t>Παιδαγωγικό Τμήμα Δημοτικής Εκπαίδευσης </a:t>
            </a:r>
            <a:br>
              <a:rPr lang="el-GR" sz="2000" i="1" dirty="0" smtClean="0">
                <a:solidFill>
                  <a:schemeClr val="bg1"/>
                </a:solidFill>
              </a:rPr>
            </a:br>
            <a:r>
              <a:rPr lang="el-GR" sz="3200" dirty="0" smtClean="0">
                <a:solidFill>
                  <a:schemeClr val="bg1"/>
                </a:solidFill>
              </a:rPr>
              <a:t>ΠΟΙΟΣ ΑΝΑΚΑΛΥΨΕ ΤΗ ΒΑΡΥΤΗΤΑ</a:t>
            </a:r>
            <a:endParaRPr lang="el-GR" sz="3200" dirty="0">
              <a:solidFill>
                <a:schemeClr val="bg1"/>
              </a:solidFill>
            </a:endParaRPr>
          </a:p>
        </p:txBody>
      </p:sp>
      <p:sp>
        <p:nvSpPr>
          <p:cNvPr id="3" name="2 - Θέση περιεχομένου"/>
          <p:cNvSpPr>
            <a:spLocks noGrp="1"/>
          </p:cNvSpPr>
          <p:nvPr>
            <p:ph idx="1"/>
          </p:nvPr>
        </p:nvSpPr>
        <p:spPr/>
        <p:txBody>
          <a:bodyPr>
            <a:normAutofit fontScale="77500" lnSpcReduction="20000"/>
          </a:bodyPr>
          <a:lstStyle/>
          <a:p>
            <a:r>
              <a:rPr lang="el-GR" dirty="0" smtClean="0"/>
              <a:t>Το </a:t>
            </a:r>
            <a:r>
              <a:rPr lang="el-GR" dirty="0" smtClean="0">
                <a:hlinkClick r:id="rId3" tooltip="1687"/>
              </a:rPr>
              <a:t>1687</a:t>
            </a:r>
            <a:r>
              <a:rPr lang="el-GR" dirty="0" smtClean="0"/>
              <a:t> ο Άγγλος μαθηματικός Σερ </a:t>
            </a:r>
            <a:r>
              <a:rPr lang="el-GR" dirty="0" smtClean="0">
                <a:hlinkClick r:id="rId4" tooltip="Ισαάκ Νεύτων"/>
              </a:rPr>
              <a:t>Ισαάκ Νεύτων</a:t>
            </a:r>
            <a:r>
              <a:rPr lang="el-GR" dirty="0" smtClean="0"/>
              <a:t>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smtClean="0">
                <a:hlinkClick r:id="rId5" tooltip="Philosophiae Naturalis Principia Mathematica"/>
              </a:rPr>
              <a:t>"</a:t>
            </a:r>
            <a:r>
              <a:rPr lang="el-GR" dirty="0" err="1" smtClean="0">
                <a:hlinkClick r:id="rId5" tooltip="Philosophiae Naturalis Principia Mathematica"/>
              </a:rPr>
              <a:t>Principia</a:t>
            </a:r>
            <a:r>
              <a:rPr lang="el-GR" dirty="0" smtClean="0">
                <a:hlinkClick r:id="rId5" tooltip="Philosophiae Naturalis Principia Mathematica"/>
              </a:rPr>
              <a:t>"</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a:t>
            </a:r>
            <a:r>
              <a:rPr lang="el-GR" dirty="0" smtClean="0">
                <a:hlinkClick r:id="rId6" tooltip="Παράδοξο του Μπέντλεϊ"/>
              </a:rPr>
              <a:t>μη-σχετικιστικοί υπολογισμοί</a:t>
            </a:r>
            <a:r>
              <a:rPr lang="el-GR" dirty="0" smtClean="0"/>
              <a:t> για τη βαρύτητα βασίζονται στο έργο του Νεύτωνα.</a:t>
            </a:r>
            <a:endParaRPr lang="el-GR" dirty="0"/>
          </a:p>
        </p:txBody>
      </p:sp>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3</a:t>
            </a:fld>
            <a:endParaRPr lang="el-GR"/>
          </a:p>
        </p:txBody>
      </p:sp>
      <p:sp>
        <p:nvSpPr>
          <p:cNvPr id="5" name="4 - Θέση υποσέλιδου"/>
          <p:cNvSpPr>
            <a:spLocks noGrp="1"/>
          </p:cNvSpPr>
          <p:nvPr>
            <p:ph type="ftr" sz="quarter" idx="11"/>
          </p:nvPr>
        </p:nvSpPr>
        <p:spPr/>
        <p:txBody>
          <a:bodyPr/>
          <a:lstStyle/>
          <a:p>
            <a:r>
              <a:rPr lang="el-GR" dirty="0" smtClean="0"/>
              <a:t>&lt;&lt;Η βαρύτητα&gt;&gt;</a:t>
            </a:r>
            <a:endParaRPr lang="el-GR" dirty="0"/>
          </a:p>
        </p:txBody>
      </p:sp>
      <p:pic>
        <p:nvPicPr>
          <p:cNvPr id="7" name="Picture 17"/>
          <p:cNvPicPr>
            <a:picLocks noChangeAspect="1" noChangeArrowheads="1"/>
          </p:cNvPicPr>
          <p:nvPr/>
        </p:nvPicPr>
        <p:blipFill>
          <a:blip r:embed="rId7" cstate="print"/>
          <a:srcRect/>
          <a:stretch>
            <a:fillRect/>
          </a:stretch>
        </p:blipFill>
        <p:spPr bwMode="auto">
          <a:xfrm>
            <a:off x="0" y="5877272"/>
            <a:ext cx="2051720" cy="980728"/>
          </a:xfrm>
          <a:prstGeom prst="rect">
            <a:avLst/>
          </a:prstGeom>
          <a:noFill/>
          <a:ln w="9525">
            <a:noFill/>
            <a:miter lim="800000"/>
            <a:headEnd/>
            <a:tailEnd/>
          </a:ln>
        </p:spPr>
      </p:pic>
      <p:pic>
        <p:nvPicPr>
          <p:cNvPr id="14337" name="Picture 1"/>
          <p:cNvPicPr>
            <a:picLocks noChangeAspect="1" noChangeArrowheads="1"/>
          </p:cNvPicPr>
          <p:nvPr/>
        </p:nvPicPr>
        <p:blipFill>
          <a:blip r:embed="rId8" cstate="print"/>
          <a:srcRect/>
          <a:stretch>
            <a:fillRect/>
          </a:stretch>
        </p:blipFill>
        <p:spPr bwMode="auto">
          <a:xfrm>
            <a:off x="0" y="0"/>
            <a:ext cx="1800000" cy="1412776"/>
          </a:xfrm>
          <a:prstGeom prst="rect">
            <a:avLst/>
          </a:prstGeom>
          <a:noFill/>
          <a:ln w="9525">
            <a:noFill/>
            <a:miter lim="800000"/>
            <a:headEnd/>
            <a:tailEnd/>
          </a:ln>
        </p:spPr>
      </p:pic>
    </p:spTree>
  </p:cSld>
  <p:clrMapOvr>
    <a:masterClrMapping/>
  </p:clrMapOvr>
  <p:transition spd="med" advClick="0" advTm="4000">
    <p:pull dir="d"/>
    <p:sndAc>
      <p:stSnd>
        <p:snd r:embed="rId2" name="click.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2000" i="1" dirty="0" smtClean="0">
                <a:solidFill>
                  <a:schemeClr val="bg1"/>
                </a:solidFill>
              </a:rPr>
              <a:t>Παιδαγωγικό Τμήμα Δημοτικής Εκπαίδευσης</a:t>
            </a:r>
            <a:r>
              <a:rPr lang="el-GR" sz="3200" i="1" dirty="0" smtClean="0">
                <a:solidFill>
                  <a:schemeClr val="bg1"/>
                </a:solidFill>
              </a:rPr>
              <a:t/>
            </a:r>
            <a:br>
              <a:rPr lang="el-GR" sz="3200" i="1" dirty="0" smtClean="0">
                <a:solidFill>
                  <a:schemeClr val="bg1"/>
                </a:solidFill>
              </a:rPr>
            </a:br>
            <a:r>
              <a:rPr lang="el-GR" sz="3200" i="1" dirty="0" smtClean="0">
                <a:solidFill>
                  <a:schemeClr val="bg1"/>
                </a:solidFill>
              </a:rPr>
              <a:t> </a:t>
            </a:r>
            <a:r>
              <a:rPr lang="el-GR" sz="3200" dirty="0" smtClean="0">
                <a:solidFill>
                  <a:schemeClr val="bg1"/>
                </a:solidFill>
              </a:rPr>
              <a:t>ΠΩΣ ΜΑΣ ΕΠΗΡΕΑΖΕΙ Η ΒΑΡΥΤΗΤΑ</a:t>
            </a:r>
            <a:endParaRPr lang="el-GR" sz="3200" dirty="0">
              <a:solidFill>
                <a:schemeClr val="bg1"/>
              </a:solidFill>
            </a:endParaRPr>
          </a:p>
        </p:txBody>
      </p:sp>
      <p:graphicFrame>
        <p:nvGraphicFramePr>
          <p:cNvPr id="8" name="7 - Θέση περιεχομένου"/>
          <p:cNvGraphicFramePr>
            <a:graphicFrameLocks noGrp="1"/>
          </p:cNvGraphicFramePr>
          <p:nvPr>
            <p:ph idx="1"/>
          </p:nvPr>
        </p:nvGraphicFramePr>
        <p:xfrm>
          <a:off x="457200" y="1600200"/>
          <a:ext cx="8291513" cy="45656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4</a:t>
            </a:fld>
            <a:endParaRPr lang="el-GR"/>
          </a:p>
        </p:txBody>
      </p:sp>
      <p:sp>
        <p:nvSpPr>
          <p:cNvPr id="5" name="4 - Θέση υποσέλιδου"/>
          <p:cNvSpPr>
            <a:spLocks noGrp="1"/>
          </p:cNvSpPr>
          <p:nvPr>
            <p:ph type="ftr" sz="quarter" idx="11"/>
          </p:nvPr>
        </p:nvSpPr>
        <p:spPr/>
        <p:txBody>
          <a:bodyPr/>
          <a:lstStyle/>
          <a:p>
            <a:r>
              <a:rPr lang="el-GR" dirty="0" smtClean="0"/>
              <a:t>&lt;&lt;Η βαρύτητα&gt;&gt;</a:t>
            </a:r>
            <a:endParaRPr lang="el-GR" dirty="0"/>
          </a:p>
        </p:txBody>
      </p:sp>
      <p:pic>
        <p:nvPicPr>
          <p:cNvPr id="7" name="Picture 17"/>
          <p:cNvPicPr>
            <a:picLocks noChangeAspect="1" noChangeArrowheads="1"/>
          </p:cNvPicPr>
          <p:nvPr/>
        </p:nvPicPr>
        <p:blipFill>
          <a:blip r:embed="rId9" cstate="print"/>
          <a:srcRect/>
          <a:stretch>
            <a:fillRect/>
          </a:stretch>
        </p:blipFill>
        <p:spPr bwMode="auto">
          <a:xfrm>
            <a:off x="0" y="5805264"/>
            <a:ext cx="2051720" cy="1052736"/>
          </a:xfrm>
          <a:prstGeom prst="rect">
            <a:avLst/>
          </a:prstGeom>
          <a:noFill/>
          <a:ln w="9525">
            <a:noFill/>
            <a:miter lim="800000"/>
            <a:headEnd/>
            <a:tailEnd/>
          </a:ln>
        </p:spPr>
      </p:pic>
      <p:pic>
        <p:nvPicPr>
          <p:cNvPr id="13313" name="Picture 1"/>
          <p:cNvPicPr>
            <a:picLocks noChangeAspect="1" noChangeArrowheads="1"/>
          </p:cNvPicPr>
          <p:nvPr/>
        </p:nvPicPr>
        <p:blipFill>
          <a:blip r:embed="rId10" cstate="print"/>
          <a:srcRect/>
          <a:stretch>
            <a:fillRect/>
          </a:stretch>
        </p:blipFill>
        <p:spPr bwMode="auto">
          <a:xfrm>
            <a:off x="-4" y="-3"/>
            <a:ext cx="1835700" cy="1412779"/>
          </a:xfrm>
          <a:prstGeom prst="rect">
            <a:avLst/>
          </a:prstGeom>
          <a:noFill/>
          <a:ln w="9525">
            <a:noFill/>
            <a:miter lim="800000"/>
            <a:headEnd/>
            <a:tailEnd/>
          </a:ln>
        </p:spPr>
      </p:pic>
    </p:spTree>
  </p:cSld>
  <p:clrMapOvr>
    <a:masterClrMapping/>
  </p:clrMapOvr>
  <p:transition spd="med" advClick="0" advTm="4000">
    <p:pull dir="d"/>
    <p:sndAc>
      <p:stSnd>
        <p:snd r:embed="rId3" name="click.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2000" i="1" dirty="0" smtClean="0">
                <a:solidFill>
                  <a:schemeClr val="bg1"/>
                </a:solidFill>
              </a:rPr>
              <a:t>Παιδαγωγικό Τμήμα Δημοτικής Εκπαίδευσης</a:t>
            </a:r>
            <a:r>
              <a:rPr lang="el-GR" i="1" dirty="0" smtClean="0">
                <a:solidFill>
                  <a:schemeClr val="bg1"/>
                </a:solidFill>
              </a:rPr>
              <a:t/>
            </a:r>
            <a:br>
              <a:rPr lang="el-GR" i="1" dirty="0" smtClean="0">
                <a:solidFill>
                  <a:schemeClr val="bg1"/>
                </a:solidFill>
              </a:rPr>
            </a:br>
            <a:r>
              <a:rPr lang="el-GR" sz="3200" dirty="0" smtClean="0">
                <a:solidFill>
                  <a:schemeClr val="bg1"/>
                </a:solidFill>
              </a:rPr>
              <a:t>Η ΒΑΡΥΤΗΤΑ ΣΤΗ ΣΕΛΗΝΗ</a:t>
            </a:r>
            <a:endParaRPr lang="el-GR" sz="3200" dirty="0">
              <a:solidFill>
                <a:schemeClr val="bg1"/>
              </a:solidFill>
            </a:endParaRPr>
          </a:p>
        </p:txBody>
      </p:sp>
      <p:sp>
        <p:nvSpPr>
          <p:cNvPr id="3" name="2 - Θέση περιεχομένου"/>
          <p:cNvSpPr>
            <a:spLocks noGrp="1"/>
          </p:cNvSpPr>
          <p:nvPr>
            <p:ph idx="1"/>
          </p:nvPr>
        </p:nvSpPr>
        <p:spPr/>
        <p:txBody>
          <a:bodyPr>
            <a:normAutofit/>
          </a:bodyPr>
          <a:lstStyle/>
          <a:p>
            <a:r>
              <a:rPr lang="el-GR" sz="2500" dirty="0" smtClean="0"/>
              <a:t>Η βαρύτητα στην επιφάνεια της Σελήνης είναι σε ένταση το 1/6 περίπου αυτής της Γης</a:t>
            </a:r>
            <a:endParaRPr lang="el-GR" sz="2500" dirty="0"/>
          </a:p>
        </p:txBody>
      </p:sp>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5</a:t>
            </a:fld>
            <a:endParaRPr lang="el-GR"/>
          </a:p>
        </p:txBody>
      </p:sp>
      <p:sp>
        <p:nvSpPr>
          <p:cNvPr id="5" name="4 - Θέση υποσέλιδου"/>
          <p:cNvSpPr>
            <a:spLocks noGrp="1"/>
          </p:cNvSpPr>
          <p:nvPr>
            <p:ph type="ftr" sz="quarter" idx="11"/>
          </p:nvPr>
        </p:nvSpPr>
        <p:spPr/>
        <p:txBody>
          <a:bodyPr/>
          <a:lstStyle/>
          <a:p>
            <a:r>
              <a:rPr lang="el-GR" dirty="0" smtClean="0"/>
              <a:t>&lt;&lt;Η βαρύτητα&gt;&gt;</a:t>
            </a:r>
            <a:endParaRPr lang="el-GR" dirty="0"/>
          </a:p>
        </p:txBody>
      </p:sp>
      <p:pic>
        <p:nvPicPr>
          <p:cNvPr id="7" name="Picture 17"/>
          <p:cNvPicPr>
            <a:picLocks noChangeAspect="1" noChangeArrowheads="1"/>
          </p:cNvPicPr>
          <p:nvPr/>
        </p:nvPicPr>
        <p:blipFill>
          <a:blip r:embed="rId3" cstate="print"/>
          <a:srcRect/>
          <a:stretch>
            <a:fillRect/>
          </a:stretch>
        </p:blipFill>
        <p:spPr bwMode="auto">
          <a:xfrm>
            <a:off x="0" y="5805264"/>
            <a:ext cx="2051720" cy="1052736"/>
          </a:xfrm>
          <a:prstGeom prst="rect">
            <a:avLst/>
          </a:prstGeom>
          <a:noFill/>
          <a:ln w="9525">
            <a:noFill/>
            <a:miter lim="800000"/>
            <a:headEnd/>
            <a:tailEnd/>
          </a:ln>
        </p:spPr>
      </p:pic>
      <p:pic>
        <p:nvPicPr>
          <p:cNvPr id="12289" name="Picture 1"/>
          <p:cNvPicPr>
            <a:picLocks noChangeAspect="1" noChangeArrowheads="1"/>
          </p:cNvPicPr>
          <p:nvPr/>
        </p:nvPicPr>
        <p:blipFill>
          <a:blip r:embed="rId4" cstate="print"/>
          <a:srcRect/>
          <a:stretch>
            <a:fillRect/>
          </a:stretch>
        </p:blipFill>
        <p:spPr bwMode="auto">
          <a:xfrm>
            <a:off x="0" y="0"/>
            <a:ext cx="1979711" cy="1412776"/>
          </a:xfrm>
          <a:prstGeom prst="rect">
            <a:avLst/>
          </a:prstGeom>
          <a:noFill/>
          <a:ln w="9525">
            <a:noFill/>
            <a:miter lim="800000"/>
            <a:headEnd/>
            <a:tailEnd/>
          </a:ln>
        </p:spPr>
      </p:pic>
    </p:spTree>
  </p:cSld>
  <p:clrMapOvr>
    <a:masterClrMapping/>
  </p:clrMapOvr>
  <p:transition spd="med" advClick="0" advTm="4000">
    <p:pull dir="d"/>
    <p:sndAc>
      <p:stSnd>
        <p:snd r:embed="rId2" name="click.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1417638"/>
          </a:xfrm>
          <a:solidFill>
            <a:schemeClr val="tx1"/>
          </a:solidFill>
        </p:spPr>
        <p:txBody>
          <a:bodyPr>
            <a:normAutofit/>
          </a:bodyPr>
          <a:lstStyle/>
          <a:p>
            <a:r>
              <a:rPr lang="el-GR" sz="2000" i="1" dirty="0" smtClean="0">
                <a:solidFill>
                  <a:schemeClr val="bg1"/>
                </a:solidFill>
              </a:rPr>
              <a:t>Παιδαγωγικό Τμήμα Δημοτικής Εκπαίδευσης</a:t>
            </a:r>
            <a:br>
              <a:rPr lang="el-GR" sz="2000" i="1" dirty="0" smtClean="0">
                <a:solidFill>
                  <a:schemeClr val="bg1"/>
                </a:solidFill>
              </a:rPr>
            </a:br>
            <a:r>
              <a:rPr lang="el-GR" dirty="0" smtClean="0">
                <a:solidFill>
                  <a:schemeClr val="bg1"/>
                </a:solidFill>
              </a:rPr>
              <a:t>ΕΠΙΛΟΓΟΣ</a:t>
            </a:r>
            <a:endParaRPr lang="el-GR" dirty="0">
              <a:solidFill>
                <a:schemeClr val="bg1"/>
              </a:solidFill>
            </a:endParaRPr>
          </a:p>
        </p:txBody>
      </p:sp>
      <p:sp>
        <p:nvSpPr>
          <p:cNvPr id="3" name="2 - Θέση περιεχομένου"/>
          <p:cNvSpPr>
            <a:spLocks noGrp="1"/>
          </p:cNvSpPr>
          <p:nvPr>
            <p:ph idx="1"/>
          </p:nvPr>
        </p:nvSpPr>
        <p:spPr/>
        <p:txBody>
          <a:bodyPr/>
          <a:lstStyle/>
          <a:p>
            <a:pPr>
              <a:buNone/>
            </a:pPr>
            <a:r>
              <a:rPr lang="el-GR" i="1" dirty="0" smtClean="0"/>
              <a:t>                            Σας ευχαριστώ!</a:t>
            </a:r>
          </a:p>
          <a:p>
            <a:pPr>
              <a:buNone/>
            </a:pPr>
            <a:endParaRPr lang="el-GR" i="1" dirty="0"/>
          </a:p>
        </p:txBody>
      </p:sp>
      <p:sp>
        <p:nvSpPr>
          <p:cNvPr id="4" name="3 - Θέση αριθμού διαφάνειας"/>
          <p:cNvSpPr>
            <a:spLocks noGrp="1"/>
          </p:cNvSpPr>
          <p:nvPr>
            <p:ph type="sldNum" sz="quarter" idx="12"/>
          </p:nvPr>
        </p:nvSpPr>
        <p:spPr/>
        <p:txBody>
          <a:bodyPr/>
          <a:lstStyle/>
          <a:p>
            <a:fld id="{BCB75EF2-9613-44C5-93E3-1E875544F7F7}" type="slidenum">
              <a:rPr lang="el-GR" smtClean="0"/>
              <a:pPr/>
              <a:t>6</a:t>
            </a:fld>
            <a:endParaRPr lang="el-GR"/>
          </a:p>
        </p:txBody>
      </p:sp>
      <p:sp>
        <p:nvSpPr>
          <p:cNvPr id="5" name="4 - Θέση υποσέλιδου"/>
          <p:cNvSpPr>
            <a:spLocks noGrp="1"/>
          </p:cNvSpPr>
          <p:nvPr>
            <p:ph type="ftr" sz="quarter" idx="11"/>
          </p:nvPr>
        </p:nvSpPr>
        <p:spPr/>
        <p:txBody>
          <a:bodyPr/>
          <a:lstStyle/>
          <a:p>
            <a:r>
              <a:rPr lang="el-GR" dirty="0" smtClean="0"/>
              <a:t>&lt;&lt;Η βαρύτητα&gt;&gt;</a:t>
            </a:r>
            <a:endParaRPr lang="el-GR" dirty="0"/>
          </a:p>
        </p:txBody>
      </p:sp>
      <p:sp>
        <p:nvSpPr>
          <p:cNvPr id="2050" name="AutoShape 2" descr="Αποτέλεσμα εικόνας για σασ ευχαριστώ"/>
          <p:cNvSpPr>
            <a:spLocks noChangeAspect="1" noChangeArrowheads="1"/>
          </p:cNvSpPr>
          <p:nvPr/>
        </p:nvSpPr>
        <p:spPr bwMode="auto">
          <a:xfrm>
            <a:off x="155575" y="-2019300"/>
            <a:ext cx="5610225" cy="4210050"/>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9" name="Picture 17"/>
          <p:cNvPicPr>
            <a:picLocks noChangeAspect="1" noChangeArrowheads="1"/>
          </p:cNvPicPr>
          <p:nvPr/>
        </p:nvPicPr>
        <p:blipFill>
          <a:blip r:embed="rId3" cstate="print"/>
          <a:srcRect/>
          <a:stretch>
            <a:fillRect/>
          </a:stretch>
        </p:blipFill>
        <p:spPr bwMode="auto">
          <a:xfrm>
            <a:off x="0" y="5777880"/>
            <a:ext cx="2051720" cy="1080120"/>
          </a:xfrm>
          <a:prstGeom prst="rect">
            <a:avLst/>
          </a:prstGeom>
          <a:noFill/>
          <a:ln w="9525">
            <a:noFill/>
            <a:miter lim="800000"/>
            <a:headEnd/>
            <a:tailEnd/>
          </a:ln>
        </p:spPr>
      </p:pic>
      <p:pic>
        <p:nvPicPr>
          <p:cNvPr id="12" name="11 - Εικόνα" descr="εικονα.jpg"/>
          <p:cNvPicPr>
            <a:picLocks noChangeAspect="1"/>
          </p:cNvPicPr>
          <p:nvPr/>
        </p:nvPicPr>
        <p:blipFill>
          <a:blip r:embed="rId4" cstate="print"/>
          <a:stretch>
            <a:fillRect/>
          </a:stretch>
        </p:blipFill>
        <p:spPr>
          <a:xfrm>
            <a:off x="1347281" y="2204864"/>
            <a:ext cx="6449438" cy="3384376"/>
          </a:xfrm>
          <a:prstGeom prst="rect">
            <a:avLst/>
          </a:prstGeom>
        </p:spPr>
      </p:pic>
      <p:pic>
        <p:nvPicPr>
          <p:cNvPr id="2051" name="Picture 3"/>
          <p:cNvPicPr>
            <a:picLocks noChangeAspect="1" noChangeArrowheads="1"/>
          </p:cNvPicPr>
          <p:nvPr/>
        </p:nvPicPr>
        <p:blipFill>
          <a:blip r:embed="rId5" cstate="print"/>
          <a:srcRect/>
          <a:stretch>
            <a:fillRect/>
          </a:stretch>
        </p:blipFill>
        <p:spPr bwMode="auto">
          <a:xfrm>
            <a:off x="0" y="0"/>
            <a:ext cx="1979711" cy="1412776"/>
          </a:xfrm>
          <a:prstGeom prst="rect">
            <a:avLst/>
          </a:prstGeom>
          <a:noFill/>
          <a:ln w="9525">
            <a:noFill/>
            <a:miter lim="800000"/>
            <a:headEnd/>
            <a:tailEnd/>
          </a:ln>
        </p:spPr>
      </p:pic>
    </p:spTree>
  </p:cSld>
  <p:clrMapOvr>
    <a:masterClrMapping/>
  </p:clrMapOvr>
  <p:transition spd="med" advClick="0" advTm="4000">
    <p:pull dir="d"/>
    <p:sndAc>
      <p:stSnd>
        <p:snd r:embed="rId2" name="click.wav"/>
      </p:stSnd>
    </p:sndAc>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1037</TotalTime>
  <Words>317</Words>
  <Application>Microsoft Office PowerPoint</Application>
  <PresentationFormat>Προβολή στην οθόνη (4:3)</PresentationFormat>
  <Paragraphs>37</Paragraphs>
  <Slides>6</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Παιδαγωγικό Τμήμα Δημοτικής Εκπαίδευσης  Πληροφορική και Νέες  Τεχνολογίες στην Εκπαίδευση  </vt:lpstr>
      <vt:lpstr>Παιδαγωγικό Τμήμα Δημοτικής Εκπαίδευσης  Η ΒΑΡΥΤΗΤΑ</vt:lpstr>
      <vt:lpstr>Παιδαγωγικό Τμήμα Δημοτικής Εκπαίδευσης  ΠΟΙΟΣ ΑΝΑΚΑΛΥΨΕ ΤΗ ΒΑΡΥΤΗΤΑ</vt:lpstr>
      <vt:lpstr>Παιδαγωγικό Τμήμα Δημοτικής Εκπαίδευσης  ΠΩΣ ΜΑΣ ΕΠΗΡΕΑΖΕΙ Η ΒΑΡΥΤΗΤΑ</vt:lpstr>
      <vt:lpstr>Παιδαγωγικό Τμήμα Δημοτικής Εκπαίδευσης Η ΒΑΡΥΤΗΤΑ ΣΤΗ ΣΕΛΗΝΗ</vt:lpstr>
      <vt:lpstr>Παιδαγωγικό Τμήμα Δημοτικής Εκπαίδευσης ΕΠΙΛΟΓΟΣ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Χρήστης των Windows</dc:creator>
  <cp:lastModifiedBy>Χρήστης των Windows</cp:lastModifiedBy>
  <cp:revision>40</cp:revision>
  <dcterms:created xsi:type="dcterms:W3CDTF">2018-04-17T16:49:28Z</dcterms:created>
  <dcterms:modified xsi:type="dcterms:W3CDTF">2018-04-20T21:15:43Z</dcterms:modified>
</cp:coreProperties>
</file>